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Playfair Display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8E6003-A50D-41FE-B3D6-F3FC4C281536}">
  <a:tblStyle styleId="{AA8E6003-A50D-41FE-B3D6-F3FC4C2815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946DE4A-A762-46D0-B054-50A1357CDD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70FA66E-EEA6-4FAB-A77D-2DA4BD6A80D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boldItalic.fntdata"/><Relationship Id="rId20" Type="http://schemas.openxmlformats.org/officeDocument/2006/relationships/slide" Target="slides/slide14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6.xml"/><Relationship Id="rId44" Type="http://schemas.openxmlformats.org/officeDocument/2006/relationships/font" Target="fonts/Lato-boldItalic.fntdata"/><Relationship Id="rId21" Type="http://schemas.openxmlformats.org/officeDocument/2006/relationships/slide" Target="slides/slide15.xml"/><Relationship Id="rId43" Type="http://schemas.openxmlformats.org/officeDocument/2006/relationships/font" Target="fonts/Lato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italic.fntdata"/><Relationship Id="rId12" Type="http://schemas.openxmlformats.org/officeDocument/2006/relationships/slide" Target="slides/slide6.xml"/><Relationship Id="rId34" Type="http://schemas.openxmlformats.org/officeDocument/2006/relationships/font" Target="fonts/Roboto-bold.fntdata"/><Relationship Id="rId15" Type="http://schemas.openxmlformats.org/officeDocument/2006/relationships/slide" Target="slides/slide9.xml"/><Relationship Id="rId37" Type="http://schemas.openxmlformats.org/officeDocument/2006/relationships/font" Target="fonts/PlayfairDisplay-regular.fntdata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39" Type="http://schemas.openxmlformats.org/officeDocument/2006/relationships/font" Target="fonts/PlayfairDisplay-italic.fntdata"/><Relationship Id="rId16" Type="http://schemas.openxmlformats.org/officeDocument/2006/relationships/slide" Target="slides/slide10.xml"/><Relationship Id="rId38" Type="http://schemas.openxmlformats.org/officeDocument/2006/relationships/font" Target="fonts/PlayfairDisplay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eab776e3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eab776e3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31a32b2b7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31a32b2b7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eab776e3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eab776e3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eab776e3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feab776e3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eab776e3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feab776e3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09c3b9b4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09c3b9b4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31a32b2b7_5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d31a32b2b7_5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eab776e3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feab776e3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eab776e35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feab776e3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009c3b9b4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009c3b9b4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eab776e35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eab776e35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31a32b2b7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d31a32b2b7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d31a32b2b7_6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d31a32b2b7_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eab776e35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feab776e3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012a9499b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012a9499b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012a9499b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012a9499b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eab776e35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feab776e3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012a9499b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012a9499b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eab776e35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eab776e35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eab776e3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eab776e3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eab776e3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eab776e3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eab776e35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eab776e35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09c3b9b4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09c3b9b4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0bf819b9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0bf819b9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eab776e3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feab776e3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93C47D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4200"/>
              <a:buNone/>
              <a:defRPr sz="4200">
                <a:solidFill>
                  <a:srgbClr val="93C47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300" y="1226750"/>
            <a:ext cx="2951400" cy="16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BASIL HERB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5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Bio-Automated System with Intelligent Lighting Hydroponics for Enhanced Rapid Bloom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5</a:t>
            </a:r>
            <a:endParaRPr/>
          </a:p>
        </p:txBody>
      </p:sp>
      <p:pic>
        <p:nvPicPr>
          <p:cNvPr id="61" name="Google Shape;61;p13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775" y="898513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26975" y="898513"/>
            <a:ext cx="1633251" cy="23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 flipH="1" rot="452">
            <a:off x="6863695" y="4073533"/>
            <a:ext cx="22803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3"/>
          <p:cNvSpPr/>
          <p:nvPr/>
        </p:nvSpPr>
        <p:spPr>
          <a:xfrm rot="-452">
            <a:off x="-5" y="4073533"/>
            <a:ext cx="22803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13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26975" y="-165663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6283775" y="-165662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6283925" y="1979300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26975" y="1979300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925" y="3053138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26975" y="3053138"/>
            <a:ext cx="1633251" cy="23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Microcontroller</a:t>
            </a:r>
            <a:r>
              <a:rPr lang="en">
                <a:solidFill>
                  <a:srgbClr val="93C47D"/>
                </a:solidFill>
              </a:rPr>
              <a:t> Selection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84" name="Google Shape;184;p22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2"/>
          <p:cNvSpPr/>
          <p:nvPr/>
        </p:nvSpPr>
        <p:spPr>
          <a:xfrm flipH="1" rot="452">
            <a:off x="6863695" y="4073533"/>
            <a:ext cx="22803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86" name="Google Shape;186;p22"/>
          <p:cNvGraphicFramePr/>
          <p:nvPr/>
        </p:nvGraphicFramePr>
        <p:xfrm>
          <a:off x="512825" y="114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{B946DE4A-A762-46D0-B054-50A1357CDD5D}</a:tableStyleId>
              </a:tblPr>
              <a:tblGrid>
                <a:gridCol w="928425"/>
                <a:gridCol w="1108250"/>
                <a:gridCol w="1210875"/>
                <a:gridCol w="1237350"/>
                <a:gridCol w="1470150"/>
              </a:tblGrid>
              <a:tr h="52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Arduino MKR 1000</a:t>
                      </a:r>
                      <a:endParaRPr sz="11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ESP32-WROOM-32</a:t>
                      </a:r>
                      <a:endParaRPr sz="11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ESP32-WROVER</a:t>
                      </a:r>
                      <a:endParaRPr sz="11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ESP32-S2</a:t>
                      </a:r>
                      <a:endParaRPr sz="11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57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Processor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1GHz single-core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Dual-core 240 MHz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Dual-core 240 MHz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Single-core 240 MHz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RAM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 KB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520 KB SRAM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520 KB SRAM + 4 MB PSRAM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320 KB SRAM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Wi-Fi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Bluetooth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GPIO Pins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26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26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Power Consumption</a:t>
                      </a:r>
                      <a:endParaRPr sz="10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0.231-1.056W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0.528-1.056W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0.528-1.056W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0.429-1.056W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Price</a:t>
                      </a:r>
                      <a:endParaRPr sz="10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5$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3$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7$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4$</a:t>
                      </a:r>
                      <a:endParaRPr sz="1200"/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7" name="Google Shape;187;p22"/>
          <p:cNvSpPr txBox="1"/>
          <p:nvPr/>
        </p:nvSpPr>
        <p:spPr>
          <a:xfrm>
            <a:off x="6791025" y="1070100"/>
            <a:ext cx="1967400" cy="3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Needs for MCU</a:t>
            </a:r>
            <a:endParaRPr b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Bluetooth or wifi capabilities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Reliable and Powerful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Low energy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Plenty of pins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b="54752" l="47469" r="32799" t="7211"/>
          <a:stretch/>
        </p:blipFill>
        <p:spPr>
          <a:xfrm>
            <a:off x="8218400" y="4222225"/>
            <a:ext cx="885300" cy="921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Humidity/Temperature Sensor Selection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94" name="Google Shape;194;p23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3"/>
          <p:cNvSpPr/>
          <p:nvPr/>
        </p:nvSpPr>
        <p:spPr>
          <a:xfrm flipH="1" rot="452">
            <a:off x="6863695" y="4073533"/>
            <a:ext cx="22803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96" name="Google Shape;196;p23"/>
          <p:cNvGraphicFramePr/>
          <p:nvPr/>
        </p:nvGraphicFramePr>
        <p:xfrm>
          <a:off x="129025" y="107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{670FA66E-EEA6-4FAB-A77D-2DA4BD6A80D9}</a:tableStyleId>
              </a:tblPr>
              <a:tblGrid>
                <a:gridCol w="950800"/>
                <a:gridCol w="942800"/>
                <a:gridCol w="942800"/>
                <a:gridCol w="942800"/>
                <a:gridCol w="1260175"/>
              </a:tblGrid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SHT31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BME280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Si7021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DHT11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Accuracy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±2%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±3%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±2%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±5%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Operating Voltage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2.4V - 5.5V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1.8V - 3.6V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1.9V - 3.6V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3V - 5.5V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Sampling Rate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2 Hz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1 Hz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0.5 Hz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1 Hz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Interface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I2C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I2C/SPI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I2C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Single-wire digital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Response Time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&lt; 8 seconds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&lt; 1 second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&lt; 10 seconds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&lt; 6 seconds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Price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6$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4.5$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5$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3$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b="54752" l="47469" r="32799" t="7211"/>
          <a:stretch/>
        </p:blipFill>
        <p:spPr>
          <a:xfrm>
            <a:off x="8218400" y="4222225"/>
            <a:ext cx="885300" cy="92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5511800" y="1078938"/>
            <a:ext cx="2706600" cy="29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Reasons for Selection: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Fit all our design constraints and engineering requirements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Our group members had multiple of this sensor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PH Selection</a:t>
            </a:r>
            <a:endParaRPr>
              <a:solidFill>
                <a:srgbClr val="93C47D"/>
              </a:solidFill>
            </a:endParaRPr>
          </a:p>
        </p:txBody>
      </p:sp>
      <p:graphicFrame>
        <p:nvGraphicFramePr>
          <p:cNvPr id="204" name="Google Shape;204;p24"/>
          <p:cNvGraphicFramePr/>
          <p:nvPr/>
        </p:nvGraphicFramePr>
        <p:xfrm>
          <a:off x="404750" y="118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{670FA66E-EEA6-4FAB-A77D-2DA4BD6A80D9}</a:tableStyleId>
              </a:tblPr>
              <a:tblGrid>
                <a:gridCol w="1104700"/>
                <a:gridCol w="1095425"/>
                <a:gridCol w="1095425"/>
                <a:gridCol w="1095425"/>
                <a:gridCol w="1095425"/>
              </a:tblGrid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Atlas Scientific pH Probe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Gravity Analog pH Sensor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SEN0161 Analog pH Meter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Vernier pH Sensor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Accuracy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±0.002 pH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±0.1 pH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±0.1 pH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±0.1 pH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Response Time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&lt; 1 second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&lt; 30 seconds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&lt; 30 seconds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&lt; 1 second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Maintenance Requirements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Weekly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Bi-Weekly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Monthly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Quarterly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Durability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18 months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12-18 months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12-24 months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24-36 months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Price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50$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30$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40$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</a:rPr>
                        <a:t>80$</a:t>
                      </a:r>
                      <a:endParaRPr sz="1200">
                        <a:solidFill>
                          <a:srgbClr val="6AA84F"/>
                        </a:solidFill>
                      </a:endParaRPr>
                    </a:p>
                  </a:txBody>
                  <a:tcPr marT="0" marB="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5" name="Google Shape;205;p24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4"/>
          <p:cNvSpPr/>
          <p:nvPr/>
        </p:nvSpPr>
        <p:spPr>
          <a:xfrm flipH="1" rot="452">
            <a:off x="6863695" y="4073533"/>
            <a:ext cx="22803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 b="54752" l="47469" r="32799" t="7211"/>
          <a:stretch/>
        </p:blipFill>
        <p:spPr>
          <a:xfrm>
            <a:off x="8218400" y="4222225"/>
            <a:ext cx="885300" cy="92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6053550" y="1206675"/>
            <a:ext cx="2936400" cy="23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Reasons for Selection: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Balanced price with performance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Lasts long without need of 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maintenance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in comparison to most other sensors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Light Sensor Selection</a:t>
            </a:r>
            <a:endParaRPr>
              <a:solidFill>
                <a:srgbClr val="93C47D"/>
              </a:solidFill>
            </a:endParaRPr>
          </a:p>
        </p:txBody>
      </p:sp>
      <p:graphicFrame>
        <p:nvGraphicFramePr>
          <p:cNvPr id="214" name="Google Shape;214;p25"/>
          <p:cNvGraphicFramePr/>
          <p:nvPr/>
        </p:nvGraphicFramePr>
        <p:xfrm>
          <a:off x="1600200" y="171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TSL2561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BH1750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VEML7700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OPT3001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APDS-9301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Light Range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0.1 to 40,000 Lux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1 to 65,535 Lux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0 to 120,000 Lux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0.01 to 83,000 Lux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3 to 65,535 Lux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Spectral Range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400 - 1100 nm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320 - 1050 nm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320 - 1050 nm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300 - 1000 nm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400 - 700 nm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Operating Voltage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2.7V - 3.6V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2.4V - 3.6V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2.5V - 3.6V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1.6V - 3.6V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2.4V - 3.6V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Supply Current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0.6 mA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0.12 mA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0.001 mA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0.003 mA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0.16 mA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Size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3.1 x 6.4 x 2.6 mm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3.9 x 2.4 x 1.3 mm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2 x 2 x 0.75 mm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2 x 2 x 0.65 mm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</a:rPr>
                        <a:t>3.94 x 2.36 x 1.1 mm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15" name="Google Shape;215;p25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5"/>
          <p:cNvSpPr/>
          <p:nvPr/>
        </p:nvSpPr>
        <p:spPr>
          <a:xfrm flipH="1" rot="452">
            <a:off x="6863695" y="4073533"/>
            <a:ext cx="22803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250" y="4153750"/>
            <a:ext cx="989700" cy="98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Cloud Deployment Selection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23" name="Google Shape;223;p26"/>
          <p:cNvGraphicFramePr/>
          <p:nvPr/>
        </p:nvGraphicFramePr>
        <p:xfrm>
          <a:off x="1599763" y="149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1433950"/>
                <a:gridCol w="1228725"/>
                <a:gridCol w="1181100"/>
                <a:gridCol w="923925"/>
                <a:gridCol w="9620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Amazon Web Services (AWS)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Microsoft Azure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Digital Ocean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Google Cloud Platform (GCP)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Pricing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Expensive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Moderate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Cheap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Moderate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Security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Great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Great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Moderate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Great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Scaling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Great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Great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Limited 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Great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Support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Great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Moderate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Limited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Moderate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Integration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Moderate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Great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Limited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Moderate</a:t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24" name="Google Shape;224;p26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6"/>
          <p:cNvSpPr/>
          <p:nvPr/>
        </p:nvSpPr>
        <p:spPr>
          <a:xfrm flipH="1" rot="452">
            <a:off x="6863695" y="4073533"/>
            <a:ext cx="22803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3475" y="4073275"/>
            <a:ext cx="1070100" cy="107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Back-end Framework</a:t>
            </a:r>
            <a:r>
              <a:rPr lang="en">
                <a:solidFill>
                  <a:schemeClr val="lt1"/>
                </a:solidFill>
              </a:rPr>
              <a:t> Selection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2" name="Google Shape;232;p27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7"/>
          <p:cNvSpPr/>
          <p:nvPr/>
        </p:nvSpPr>
        <p:spPr>
          <a:xfrm flipH="1" rot="452">
            <a:off x="6863695" y="4073533"/>
            <a:ext cx="22803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34" name="Google Shape;234;p27"/>
          <p:cNvGraphicFramePr/>
          <p:nvPr/>
        </p:nvGraphicFramePr>
        <p:xfrm>
          <a:off x="1586500" y="1618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1053900"/>
                <a:gridCol w="582150"/>
                <a:gridCol w="813025"/>
                <a:gridCol w="702600"/>
                <a:gridCol w="1003725"/>
                <a:gridCol w="792950"/>
                <a:gridCol w="732725"/>
              </a:tblGrid>
              <a:tr h="49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Python (Flask)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JavaScript (Express)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.NET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Java (Apache)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Ruby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PHP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</a:tr>
              <a:tr h="49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Development Time</a:t>
                      </a:r>
                      <a:endParaRPr b="1"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Fast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Fast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Slow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Slow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Fast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Moderate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3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Security</a:t>
                      </a:r>
                      <a:endParaRPr b="1"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Lacks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Moderate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Great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Great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Moderate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Moderate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49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Learning Curve</a:t>
                      </a:r>
                      <a:endParaRPr b="1"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Easy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Easy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Steep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Steep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Moderate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Steep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3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Scaling</a:t>
                      </a:r>
                      <a:endParaRPr b="1"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Difficult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Moderate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Great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Great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Difficult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Moderate</a:t>
                      </a:r>
                      <a:endParaRPr sz="10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35" name="Google Shape;2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3475" y="4073275"/>
            <a:ext cx="1070100" cy="107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Back-end Framework Selection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28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8"/>
          <p:cNvSpPr/>
          <p:nvPr/>
        </p:nvSpPr>
        <p:spPr>
          <a:xfrm flipH="1" rot="452">
            <a:off x="6863695" y="4073533"/>
            <a:ext cx="22803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3">
            <a:alphaModFix/>
          </a:blip>
          <a:srcRect b="0" l="14288" r="0" t="0"/>
          <a:stretch/>
        </p:blipFill>
        <p:spPr>
          <a:xfrm>
            <a:off x="2316500" y="1230825"/>
            <a:ext cx="4547200" cy="35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3475" y="4073275"/>
            <a:ext cx="1070100" cy="107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Software Design (Front-end + Database)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425" y="1237450"/>
            <a:ext cx="2070375" cy="35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6500" y="1448025"/>
            <a:ext cx="3677651" cy="2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3475" y="4073275"/>
            <a:ext cx="1070100" cy="107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Software Design (Back-end 1/2)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58" name="Google Shape;258;p30"/>
          <p:cNvGraphicFramePr/>
          <p:nvPr/>
        </p:nvGraphicFramePr>
        <p:xfrm>
          <a:off x="2555688" y="169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570125"/>
                <a:gridCol w="1181975"/>
                <a:gridCol w="1425325"/>
                <a:gridCol w="855200"/>
              </a:tblGrid>
              <a:tr h="17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UserID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Username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HashedPassword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PlantID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61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int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varchar(50)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varchar(250)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int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59" name="Google Shape;259;p30"/>
          <p:cNvSpPr txBox="1"/>
          <p:nvPr/>
        </p:nvSpPr>
        <p:spPr>
          <a:xfrm>
            <a:off x="3101838" y="1212538"/>
            <a:ext cx="2940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User Table</a:t>
            </a:r>
            <a:endParaRPr sz="1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3101838" y="2563063"/>
            <a:ext cx="2940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Measurement</a:t>
            </a:r>
            <a:r>
              <a:rPr lang="en" sz="1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 Table</a:t>
            </a:r>
            <a:endParaRPr sz="1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graphicFrame>
        <p:nvGraphicFramePr>
          <p:cNvPr id="261" name="Google Shape;261;p30"/>
          <p:cNvGraphicFramePr/>
          <p:nvPr/>
        </p:nvGraphicFramePr>
        <p:xfrm>
          <a:off x="1709575" y="306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532075"/>
                <a:gridCol w="670075"/>
                <a:gridCol w="699575"/>
                <a:gridCol w="886800"/>
                <a:gridCol w="522250"/>
                <a:gridCol w="630600"/>
                <a:gridCol w="1074025"/>
                <a:gridCol w="709450"/>
              </a:tblGrid>
              <a:tr h="18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McuID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PlantID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Humidity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Temperature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pH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Light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WaterLevel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Color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6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int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int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float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float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float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int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float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int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62" name="Google Shape;262;p30"/>
          <p:cNvSpPr txBox="1"/>
          <p:nvPr/>
        </p:nvSpPr>
        <p:spPr>
          <a:xfrm>
            <a:off x="3101850" y="3779463"/>
            <a:ext cx="2940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Threshold</a:t>
            </a:r>
            <a:r>
              <a:rPr lang="en" sz="1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 Table</a:t>
            </a:r>
            <a:endParaRPr sz="1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graphicFrame>
        <p:nvGraphicFramePr>
          <p:cNvPr id="263" name="Google Shape;263;p30"/>
          <p:cNvGraphicFramePr/>
          <p:nvPr/>
        </p:nvGraphicFramePr>
        <p:xfrm>
          <a:off x="2172900" y="421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678350"/>
                <a:gridCol w="1406350"/>
                <a:gridCol w="1695925"/>
                <a:gridCol w="1017550"/>
              </a:tblGrid>
              <a:tr h="15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PlantID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WaterRate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EmfValue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DiagnosticLED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5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int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float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float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int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64" name="Google Shape;264;p30"/>
          <p:cNvSpPr/>
          <p:nvPr/>
        </p:nvSpPr>
        <p:spPr>
          <a:xfrm>
            <a:off x="0" y="4073700"/>
            <a:ext cx="15786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30"/>
          <p:cNvSpPr/>
          <p:nvPr/>
        </p:nvSpPr>
        <p:spPr>
          <a:xfrm rot="10800000">
            <a:off x="7184700" y="54"/>
            <a:ext cx="1959300" cy="14022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3475" y="4073275"/>
            <a:ext cx="1070100" cy="107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Software Design (Back-end 2/2)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2" name="Google Shape;2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0401"/>
            <a:ext cx="4457625" cy="251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46725"/>
            <a:ext cx="4299550" cy="27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/>
          <p:nvPr/>
        </p:nvSpPr>
        <p:spPr>
          <a:xfrm>
            <a:off x="0" y="3919250"/>
            <a:ext cx="2561700" cy="1224300"/>
          </a:xfrm>
          <a:prstGeom prst="rtTriangl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3475" y="4073275"/>
            <a:ext cx="1070100" cy="107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Intros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36900" y="3618850"/>
            <a:ext cx="18621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roid Sans"/>
                <a:ea typeface="Droid Sans"/>
                <a:cs typeface="Droid Sans"/>
                <a:sym typeface="Droid Sans"/>
              </a:rPr>
              <a:t>Casey O'Donahoe</a:t>
            </a:r>
            <a:endParaRPr sz="15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684875" y="3618850"/>
            <a:ext cx="1744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roid Sans"/>
                <a:ea typeface="Droid Sans"/>
                <a:cs typeface="Droid Sans"/>
                <a:sym typeface="Droid Sans"/>
              </a:rPr>
              <a:t>Logan Voiselle</a:t>
            </a:r>
            <a:endParaRPr sz="15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714925" y="3618850"/>
            <a:ext cx="1744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roid Sans"/>
                <a:ea typeface="Droid Sans"/>
                <a:cs typeface="Droid Sans"/>
                <a:sym typeface="Droid Sans"/>
              </a:rPr>
              <a:t>Justin Boyd</a:t>
            </a:r>
            <a:endParaRPr sz="15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744975" y="3618850"/>
            <a:ext cx="1744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Droid Sans"/>
                <a:ea typeface="Droid Sans"/>
                <a:cs typeface="Droid Sans"/>
                <a:sym typeface="Droid Sans"/>
              </a:rPr>
              <a:t>Justin Press</a:t>
            </a:r>
            <a:endParaRPr sz="15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36913" y="3922525"/>
            <a:ext cx="18621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Droid Sans"/>
                <a:ea typeface="Droid Sans"/>
                <a:cs typeface="Droid Sans"/>
                <a:sym typeface="Droid Sans"/>
              </a:rPr>
              <a:t>Computer Engineer</a:t>
            </a:r>
            <a:endParaRPr b="1" sz="12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2684863" y="3922525"/>
            <a:ext cx="1744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Droid Sans"/>
                <a:ea typeface="Droid Sans"/>
                <a:cs typeface="Droid Sans"/>
                <a:sym typeface="Droid Sans"/>
              </a:rPr>
              <a:t>Computer Engineer</a:t>
            </a:r>
            <a:endParaRPr b="1" sz="12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773888" y="3922525"/>
            <a:ext cx="1744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Droid Sans"/>
                <a:ea typeface="Droid Sans"/>
                <a:cs typeface="Droid Sans"/>
                <a:sym typeface="Droid Sans"/>
              </a:rPr>
              <a:t>Electrical Engineer</a:t>
            </a:r>
            <a:endParaRPr b="1" sz="12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6744963" y="3922525"/>
            <a:ext cx="1744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Droid Sans"/>
                <a:ea typeface="Droid Sans"/>
                <a:cs typeface="Droid Sans"/>
                <a:sym typeface="Droid Sans"/>
              </a:rPr>
              <a:t>Optical Engineer</a:t>
            </a:r>
            <a:endParaRPr b="1" sz="1200"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975" y="1699647"/>
            <a:ext cx="1744200" cy="174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75" y="1699650"/>
            <a:ext cx="1744200" cy="174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 b="54752" l="47469" r="32799" t="7211"/>
          <a:stretch/>
        </p:blipFill>
        <p:spPr>
          <a:xfrm>
            <a:off x="2684875" y="1699650"/>
            <a:ext cx="1676400" cy="174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6">
            <a:alphaModFix/>
          </a:blip>
          <a:srcRect b="8554" l="0" r="0" t="8554"/>
          <a:stretch/>
        </p:blipFill>
        <p:spPr>
          <a:xfrm>
            <a:off x="4773900" y="1717350"/>
            <a:ext cx="1676400" cy="1744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2694600" y="1017450"/>
            <a:ext cx="3754800" cy="82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Software Design (Database Creation)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0" y="3919250"/>
            <a:ext cx="2561700" cy="12243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2" name="Google Shape;2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850" y="1273250"/>
            <a:ext cx="6307000" cy="25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3475" y="4073275"/>
            <a:ext cx="1070100" cy="107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/>
          <p:nvPr>
            <p:ph type="title"/>
          </p:nvPr>
        </p:nvSpPr>
        <p:spPr>
          <a:xfrm>
            <a:off x="265500" y="450250"/>
            <a:ext cx="4045200" cy="7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/>
              <a:t>Hardware Design</a:t>
            </a:r>
            <a:endParaRPr sz="3600"/>
          </a:p>
        </p:txBody>
      </p:sp>
      <p:sp>
        <p:nvSpPr>
          <p:cNvPr id="289" name="Google Shape;289;p33"/>
          <p:cNvSpPr txBox="1"/>
          <p:nvPr>
            <p:ph idx="1" type="subTitle"/>
          </p:nvPr>
        </p:nvSpPr>
        <p:spPr>
          <a:xfrm>
            <a:off x="4784350" y="1534599"/>
            <a:ext cx="4045200" cy="26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Specs</a:t>
            </a:r>
            <a:endParaRPr/>
          </a:p>
        </p:txBody>
      </p:sp>
      <p:pic>
        <p:nvPicPr>
          <p:cNvPr id="290" name="Google Shape;2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250" y="300725"/>
            <a:ext cx="4174526" cy="382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291" name="Google Shape;291;p33"/>
          <p:cNvSpPr txBox="1"/>
          <p:nvPr>
            <p:ph idx="1" type="subTitle"/>
          </p:nvPr>
        </p:nvSpPr>
        <p:spPr>
          <a:xfrm>
            <a:off x="215675" y="1534600"/>
            <a:ext cx="4317900" cy="26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Growth Acceleration Chamber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Artificial Sunlight LED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Color Sensor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Plant Chamber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Water Pump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Environmental Sensors</a:t>
            </a:r>
            <a:endParaRPr/>
          </a:p>
        </p:txBody>
      </p:sp>
      <p:pic>
        <p:nvPicPr>
          <p:cNvPr id="292" name="Google Shape;292;p33"/>
          <p:cNvPicPr preferRelativeResize="0"/>
          <p:nvPr/>
        </p:nvPicPr>
        <p:blipFill rotWithShape="1">
          <a:blip r:embed="rId4">
            <a:alphaModFix/>
          </a:blip>
          <a:srcRect b="8554" l="0" r="0" t="8554"/>
          <a:stretch/>
        </p:blipFill>
        <p:spPr>
          <a:xfrm>
            <a:off x="8256305" y="4219800"/>
            <a:ext cx="887700" cy="92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Hardware Block Diagram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298" name="Google Shape;298;p34"/>
          <p:cNvPicPr preferRelativeResize="0"/>
          <p:nvPr/>
        </p:nvPicPr>
        <p:blipFill rotWithShape="1">
          <a:blip r:embed="rId3">
            <a:alphaModFix/>
          </a:blip>
          <a:srcRect b="8554" l="0" r="0" t="8554"/>
          <a:stretch/>
        </p:blipFill>
        <p:spPr>
          <a:xfrm>
            <a:off x="8256305" y="4219800"/>
            <a:ext cx="887700" cy="92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503" y="892700"/>
            <a:ext cx="6533000" cy="40376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4000" fadeDir="5400012" kx="0" rotWithShape="0" algn="bl" stPos="0" sy="-100000" ky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>
            <p:ph type="title"/>
          </p:nvPr>
        </p:nvSpPr>
        <p:spPr>
          <a:xfrm>
            <a:off x="265500" y="450250"/>
            <a:ext cx="4045200" cy="7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/>
              <a:t>SCHEMATICS</a:t>
            </a:r>
            <a:endParaRPr sz="3600"/>
          </a:p>
        </p:txBody>
      </p:sp>
      <p:sp>
        <p:nvSpPr>
          <p:cNvPr id="305" name="Google Shape;305;p35"/>
          <p:cNvSpPr txBox="1"/>
          <p:nvPr>
            <p:ph idx="1" type="subTitle"/>
          </p:nvPr>
        </p:nvSpPr>
        <p:spPr>
          <a:xfrm>
            <a:off x="156600" y="1563600"/>
            <a:ext cx="4354800" cy="26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Voltage Regulators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5V</a:t>
            </a:r>
            <a:r>
              <a:rPr lang="en"/>
              <a:t> Primary Power Draw</a:t>
            </a:r>
            <a:endParaRPr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/>
              <a:t>Artificial sunlight = 2.6A</a:t>
            </a:r>
            <a:endParaRPr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/>
              <a:t>Water Pump = 0.96A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3.3V Primary Power Draw</a:t>
            </a:r>
            <a:endParaRPr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/>
              <a:t>MCU = 0.24A</a:t>
            </a:r>
            <a:endParaRPr/>
          </a:p>
        </p:txBody>
      </p:sp>
      <p:pic>
        <p:nvPicPr>
          <p:cNvPr id="306" name="Google Shape;306;p35"/>
          <p:cNvPicPr preferRelativeResize="0"/>
          <p:nvPr/>
        </p:nvPicPr>
        <p:blipFill rotWithShape="1">
          <a:blip r:embed="rId3">
            <a:alphaModFix/>
          </a:blip>
          <a:srcRect b="8554" l="0" r="0" t="8554"/>
          <a:stretch/>
        </p:blipFill>
        <p:spPr>
          <a:xfrm>
            <a:off x="8256305" y="4219800"/>
            <a:ext cx="887700" cy="92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47025"/>
            <a:ext cx="4423248" cy="421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PCB Design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313" name="Google Shape;313;p36"/>
          <p:cNvPicPr preferRelativeResize="0"/>
          <p:nvPr/>
        </p:nvPicPr>
        <p:blipFill rotWithShape="1">
          <a:blip r:embed="rId3">
            <a:alphaModFix/>
          </a:blip>
          <a:srcRect b="8554" l="0" r="0" t="8554"/>
          <a:stretch/>
        </p:blipFill>
        <p:spPr>
          <a:xfrm>
            <a:off x="8256305" y="4219800"/>
            <a:ext cx="887700" cy="92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4" name="Google Shape;3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313" y="1268338"/>
            <a:ext cx="2817924" cy="281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8255" y="1268350"/>
            <a:ext cx="2807381" cy="28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925" y="1257450"/>
            <a:ext cx="2863512" cy="283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/>
          <p:nvPr>
            <p:ph type="title"/>
          </p:nvPr>
        </p:nvSpPr>
        <p:spPr>
          <a:xfrm>
            <a:off x="265500" y="450250"/>
            <a:ext cx="4045200" cy="7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  <p:sp>
        <p:nvSpPr>
          <p:cNvPr id="322" name="Google Shape;322;p37"/>
          <p:cNvSpPr txBox="1"/>
          <p:nvPr>
            <p:ph idx="1" type="subTitle"/>
          </p:nvPr>
        </p:nvSpPr>
        <p:spPr>
          <a:xfrm>
            <a:off x="265500" y="1345625"/>
            <a:ext cx="4045200" cy="34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Software Testing</a:t>
            </a:r>
            <a:endParaRPr b="1" sz="37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1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43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Web Application: Frontend (AngularJS, Mocha) &amp; Backend (ExpressJS, Postman)</a:t>
            </a:r>
            <a:endParaRPr sz="43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1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43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MCU Communication: WiFi connectivity, HTTP requests, error handling</a:t>
            </a:r>
            <a:endParaRPr sz="43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3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Sensor Testing</a:t>
            </a:r>
            <a:endParaRPr b="1" sz="383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1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43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Humidity &amp; Temperature (DHT11)</a:t>
            </a:r>
            <a:endParaRPr sz="43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1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43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Light (OPT3001)</a:t>
            </a:r>
            <a:endParaRPr sz="43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1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43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Color (TCS34725)</a:t>
            </a:r>
            <a:endParaRPr sz="43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3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Hardware Testing</a:t>
            </a:r>
            <a:endParaRPr b="1" sz="383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1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43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Water Pump: Flow rate and dispersion</a:t>
            </a:r>
            <a:endParaRPr sz="43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1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43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LED Lights (WS2812B): Voltage, RGB accuracy</a:t>
            </a:r>
            <a:endParaRPr sz="43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3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Future Plans</a:t>
            </a:r>
            <a:endParaRPr b="1" sz="383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1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43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Integrate components into fully functional PCB</a:t>
            </a:r>
            <a:endParaRPr sz="43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1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4315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Test hydroponics system in enclosure (larger than demo)</a:t>
            </a:r>
            <a:endParaRPr sz="4315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323" name="Google Shape;3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375" y="2079350"/>
            <a:ext cx="4082301" cy="13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1550" y="407125"/>
            <a:ext cx="1322799" cy="13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6749" y="152400"/>
            <a:ext cx="1873374" cy="18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 rotWithShape="1">
          <a:blip r:embed="rId6">
            <a:alphaModFix/>
          </a:blip>
          <a:srcRect b="8554" l="0" r="0" t="8554"/>
          <a:stretch/>
        </p:blipFill>
        <p:spPr>
          <a:xfrm>
            <a:off x="8256305" y="4219800"/>
            <a:ext cx="887700" cy="92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/>
          <p:nvPr>
            <p:ph type="ctrTitle"/>
          </p:nvPr>
        </p:nvSpPr>
        <p:spPr>
          <a:xfrm>
            <a:off x="3096300" y="1226750"/>
            <a:ext cx="2951400" cy="16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BASIL HERB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5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Bio-Automated System with Intelligent Lighting Hydroponics for Enhanced Rapid Bloom</a:t>
            </a:r>
            <a:endParaRPr/>
          </a:p>
        </p:txBody>
      </p:sp>
      <p:sp>
        <p:nvSpPr>
          <p:cNvPr id="332" name="Google Shape;332;p38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5</a:t>
            </a:r>
            <a:endParaRPr/>
          </a:p>
        </p:txBody>
      </p:sp>
      <p:pic>
        <p:nvPicPr>
          <p:cNvPr id="333" name="Google Shape;333;p38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775" y="898513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8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26975" y="898513"/>
            <a:ext cx="1633251" cy="23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8"/>
          <p:cNvSpPr/>
          <p:nvPr/>
        </p:nvSpPr>
        <p:spPr>
          <a:xfrm flipH="1" rot="452">
            <a:off x="6863695" y="4073533"/>
            <a:ext cx="22803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p38"/>
          <p:cNvSpPr/>
          <p:nvPr/>
        </p:nvSpPr>
        <p:spPr>
          <a:xfrm rot="-452">
            <a:off x="-5" y="4073533"/>
            <a:ext cx="2280300" cy="1069800"/>
          </a:xfrm>
          <a:prstGeom prst="rtTriangle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7" name="Google Shape;337;p38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26975" y="-165663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8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6283775" y="-165662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8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6283925" y="1979300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8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26975" y="1979300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8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925" y="3053138"/>
            <a:ext cx="1633251" cy="2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 title="Public Domain Clip Art Image | Illustration of a green leaf | I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26975" y="3053138"/>
            <a:ext cx="1633251" cy="23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277000" y="2178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Work Distribution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94" name="Google Shape;94;p15"/>
          <p:cNvGraphicFramePr/>
          <p:nvPr/>
        </p:nvGraphicFramePr>
        <p:xfrm>
          <a:off x="311700" y="108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2052400"/>
                <a:gridCol w="2052400"/>
              </a:tblGrid>
              <a:tr h="2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Creol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Tasks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</a:tr>
              <a:tr h="2175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Justin Press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Integration of LED lights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217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Color Sensor Selection and Integration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217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Light Sensor Selection and Integration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2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Electrical Engineering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Tasks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</a:tr>
              <a:tr h="21750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Justin Boyd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PCB Design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217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Water Pump Selection and Integration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217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Voltage Regulation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217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Water Level Sensor Selection and Integration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95" name="Google Shape;95;p15"/>
          <p:cNvGraphicFramePr/>
          <p:nvPr/>
        </p:nvGraphicFramePr>
        <p:xfrm>
          <a:off x="4622500" y="108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2052400"/>
                <a:gridCol w="2052400"/>
              </a:tblGrid>
              <a:tr h="343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Computer Engineering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Tasks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</a:tr>
              <a:tr h="50422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Logan Voiselle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MCU Selection and Integration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6882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Temperature and Humidity Sensor Selection and Integration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343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Communication to Web App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343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Computer Engineering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Tasks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</a:tr>
              <a:tr h="5042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Casey O’Donahoe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Website Design and Management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5042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Software Design and Management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250" y="4153750"/>
            <a:ext cx="989700" cy="98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311700" y="213375"/>
            <a:ext cx="39999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Motivation 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258325" y="839475"/>
            <a:ext cx="3999900" cy="3416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Droid Sans"/>
              <a:buChar char="-"/>
            </a:pPr>
            <a:r>
              <a:rPr lang="en" sz="1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Juggling busy schedules makes traditional gardening difficult for college students.</a:t>
            </a:r>
            <a:endParaRPr sz="16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Droid Sans"/>
              <a:buChar char="-"/>
            </a:pPr>
            <a:r>
              <a:rPr lang="en" sz="1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Many want to grow organic food for health and sustainability benefits.</a:t>
            </a:r>
            <a:endParaRPr sz="16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Droid Sans"/>
              <a:buChar char="-"/>
            </a:pPr>
            <a:r>
              <a:rPr b="1" lang="en" sz="16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Up to 50%</a:t>
            </a:r>
            <a:r>
              <a:rPr lang="en" sz="1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of home-grown basil dies due to inadequate care.</a:t>
            </a:r>
            <a:endParaRPr sz="1600"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4779000" y="839475"/>
            <a:ext cx="3999900" cy="3416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roid Sans"/>
              <a:buChar char="-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U.S. organic food sales hit </a:t>
            </a:r>
            <a:r>
              <a:rPr b="1" lang="en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$50.1 billion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in 2019.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roid Sans"/>
              <a:buChar char="-"/>
            </a:pPr>
            <a:r>
              <a:rPr b="1" lang="en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31% of college students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struggle with maintaining a healthy diet due to time constraints.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roid Sans"/>
              <a:buChar char="-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Advances in photonics, engineering, and computer science have enabled smart greenhouses as a solution.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roid Sans"/>
              <a:buChar char="-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The global smart greenhouse market is projected to reach </a:t>
            </a:r>
            <a:r>
              <a:rPr b="1" lang="en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$2.1 billion by 2025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roid Sans"/>
              <a:buChar char="-"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Our goal: develop an intelligent greenhouse system empowering busy individuals to grow organic herbs.</a:t>
            </a:r>
            <a:endParaRPr>
              <a:solidFill>
                <a:srgbClr val="00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4779000" y="248975"/>
            <a:ext cx="39999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Background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6575" y="4126075"/>
            <a:ext cx="1017600" cy="1017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2572050" y="295525"/>
            <a:ext cx="39999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Goals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1226900" y="831725"/>
            <a:ext cx="5990100" cy="4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Basic Goals: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2321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90"/>
              <a:buFont typeface="Droid Sans"/>
              <a:buChar char="●"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Monitor and maintain optimal growing conditions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232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90"/>
              <a:buFont typeface="Droid Sans"/>
              <a:buChar char="●"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Implement efficient hydroponic system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232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90"/>
              <a:buFont typeface="Droid Sans"/>
              <a:buChar char="●"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Develop web app for data analysis and user interaction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232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90"/>
              <a:buFont typeface="Droid Sans"/>
              <a:buChar char="●"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Design portable, safe home setup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Advanced Goals: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2321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90"/>
              <a:buFont typeface="Droid Sans"/>
              <a:buChar char="●"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Integrate optimal LED lighting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232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90"/>
              <a:buFont typeface="Droid Sans"/>
              <a:buChar char="●"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Add color sensor for deficiency detection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Stretch Goals: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2321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90"/>
              <a:buFont typeface="Droid Sans"/>
              <a:buChar char="●"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Use ML for early plant health issue detection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232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90"/>
              <a:buFont typeface="Droid Sans"/>
              <a:buChar char="●"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Create mobile app for remote system control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232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90"/>
              <a:buFont typeface="Droid Sans"/>
              <a:buChar char="●"/>
            </a:pPr>
            <a:r>
              <a:rPr b="1" lang="en" sz="14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Incorporate EMF generator for growth stimulation</a:t>
            </a:r>
            <a:endParaRPr b="1" sz="14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b="1" sz="13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250" y="4153750"/>
            <a:ext cx="989700" cy="98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7"/>
          <p:cNvSpPr/>
          <p:nvPr/>
        </p:nvSpPr>
        <p:spPr>
          <a:xfrm rot="10799543">
            <a:off x="6885895" y="146"/>
            <a:ext cx="22581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Budget ($1,000)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20" name="Google Shape;120;p18"/>
          <p:cNvGraphicFramePr/>
          <p:nvPr/>
        </p:nvGraphicFramePr>
        <p:xfrm>
          <a:off x="1828800" y="143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3181350"/>
                <a:gridCol w="230505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Sub-system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Budget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9999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Sensors, MCU, and Voltage Regulation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$150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Enclosure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$100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Hydroponics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$100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Lights and Seeds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$30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Software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$100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Total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$480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250" y="4153750"/>
            <a:ext cx="989700" cy="98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" name="Google Shape;122;p18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8"/>
          <p:cNvSpPr/>
          <p:nvPr/>
        </p:nvSpPr>
        <p:spPr>
          <a:xfrm rot="10799543">
            <a:off x="6885895" y="146"/>
            <a:ext cx="22581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2572050" y="337950"/>
            <a:ext cx="3999900" cy="626100"/>
          </a:xfrm>
          <a:prstGeom prst="rect">
            <a:avLst/>
          </a:prstGeom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Objectives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91400" y="1067850"/>
            <a:ext cx="3999900" cy="3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Basic Objectives: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Integrate sensors with the following accuracy: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Temperature: ±2°C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Humidity: ±5% RH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Light intensity: ±5% of full-scale range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Design a hydroponics system with: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½-gallon water reservoir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Submersible pump (1-2 liters/min)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Tubing for continuous nutrient circulation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Develop a web app with: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Real-time sensor data display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AWS backend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Build a hardware enclosure: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Max dimensions: 24 inches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roid Sans"/>
              <a:buChar char="-"/>
            </a:pPr>
            <a:r>
              <a:rPr b="1"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Durable, food-safe, water-resistant</a:t>
            </a:r>
            <a:endParaRPr b="1"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b="1" sz="1200"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4852575" y="1074000"/>
            <a:ext cx="3360000" cy="3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Advanced Objectives:</a:t>
            </a:r>
            <a:endParaRPr b="1" sz="13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Add adjustable LED lighting:</a:t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81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90"/>
              <a:buFont typeface="Droid Sans"/>
              <a:buChar char="-"/>
            </a:pPr>
            <a:r>
              <a:rPr b="1" lang="en" sz="10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Blue spectrum (450-480 nm)</a:t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8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90"/>
              <a:buFont typeface="Droid Sans"/>
              <a:buChar char="-"/>
            </a:pPr>
            <a:r>
              <a:rPr b="1" lang="en" sz="10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User-controlled intensity and duration</a:t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Stretch Objectives:</a:t>
            </a:r>
            <a:endParaRPr b="1" sz="11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Create a plant health detection system using:</a:t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81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90"/>
              <a:buFont typeface="Droid Sans"/>
              <a:buChar char="-"/>
            </a:pPr>
            <a:r>
              <a:rPr b="1" lang="en" sz="10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High-res camera and dataset of basil images</a:t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8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90"/>
              <a:buFont typeface="Droid Sans"/>
              <a:buChar char="-"/>
            </a:pPr>
            <a:r>
              <a:rPr b="1" lang="en" sz="10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Machine learning for stress detection</a:t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Develop a mobile app with:</a:t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81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90"/>
              <a:buFont typeface="Droid Sans"/>
              <a:buChar char="-"/>
            </a:pPr>
            <a:r>
              <a:rPr b="1" lang="en" sz="10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Real-time data, remote control, secure login</a:t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78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90"/>
              <a:buFont typeface="Droid Sans"/>
              <a:buChar char="-"/>
            </a:pPr>
            <a:r>
              <a:rPr b="1" lang="en" sz="109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Integrate an EMF generator (0.1-30 Hz).</a:t>
            </a:r>
            <a:endParaRPr b="1" sz="109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b="1" sz="989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4443450" y="964050"/>
            <a:ext cx="71100" cy="417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9"/>
          <p:cNvSpPr/>
          <p:nvPr/>
        </p:nvSpPr>
        <p:spPr>
          <a:xfrm rot="5400000">
            <a:off x="6808050" y="97725"/>
            <a:ext cx="43500" cy="463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6575" y="4126075"/>
            <a:ext cx="1017600" cy="101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 flipH="1" rot="-10799543">
            <a:off x="-5" y="146"/>
            <a:ext cx="22581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/>
          <p:nvPr/>
        </p:nvSpPr>
        <p:spPr>
          <a:xfrm rot="10799543">
            <a:off x="6885895" y="146"/>
            <a:ext cx="2258100" cy="1069800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250" y="4153750"/>
            <a:ext cx="989700" cy="98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>
            <p:ph idx="4294967295" type="title"/>
          </p:nvPr>
        </p:nvSpPr>
        <p:spPr>
          <a:xfrm>
            <a:off x="2549400" y="291150"/>
            <a:ext cx="4045200" cy="7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Milestones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42" name="Google Shape;142;p20"/>
          <p:cNvSpPr/>
          <p:nvPr/>
        </p:nvSpPr>
        <p:spPr>
          <a:xfrm rot="-711236">
            <a:off x="6465750" y="27796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 flipH="1" rot="711236">
            <a:off x="5181012" y="27796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5586175" y="2835644"/>
            <a:ext cx="1712700" cy="1230715"/>
            <a:chOff x="5796625" y="2541798"/>
            <a:chExt cx="1712700" cy="1230715"/>
          </a:xfrm>
        </p:grpSpPr>
        <p:sp>
          <p:nvSpPr>
            <p:cNvPr id="145" name="Google Shape;145;p20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 txBox="1"/>
            <p:nvPr/>
          </p:nvSpPr>
          <p:spPr>
            <a:xfrm>
              <a:off x="6296613" y="2735584"/>
              <a:ext cx="696900" cy="27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10/14</a:t>
              </a:r>
              <a:endParaRPr b="1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Fully Functional Prototype</a:t>
              </a: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20"/>
          <p:cNvSpPr/>
          <p:nvPr/>
        </p:nvSpPr>
        <p:spPr>
          <a:xfrm rot="-711236">
            <a:off x="3899938" y="27796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4333100" y="1534472"/>
            <a:ext cx="1712700" cy="1246754"/>
            <a:chOff x="4409300" y="1219942"/>
            <a:chExt cx="1712700" cy="1246754"/>
          </a:xfrm>
        </p:grpSpPr>
        <p:sp>
          <p:nvSpPr>
            <p:cNvPr id="152" name="Google Shape;152;p20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00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0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9/30</a:t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0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Finalize Housing</a:t>
              </a:r>
              <a:endParaRPr sz="1300">
                <a:solidFill>
                  <a:srgbClr val="5E5E5E"/>
                </a:solidFill>
              </a:endParaRPr>
            </a:p>
          </p:txBody>
        </p:sp>
      </p:grpSp>
      <p:sp>
        <p:nvSpPr>
          <p:cNvPr id="157" name="Google Shape;157;p20"/>
          <p:cNvSpPr/>
          <p:nvPr/>
        </p:nvSpPr>
        <p:spPr>
          <a:xfrm flipH="1" rot="711236">
            <a:off x="2608258" y="27796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20"/>
          <p:cNvGrpSpPr/>
          <p:nvPr/>
        </p:nvGrpSpPr>
        <p:grpSpPr>
          <a:xfrm>
            <a:off x="3076688" y="2835644"/>
            <a:ext cx="1712700" cy="1230715"/>
            <a:chOff x="3021975" y="2541798"/>
            <a:chExt cx="1712700" cy="1230715"/>
          </a:xfrm>
        </p:grpSpPr>
        <p:sp>
          <p:nvSpPr>
            <p:cNvPr id="159" name="Google Shape;159;p20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9/20</a:t>
              </a:r>
              <a:endParaRPr b="1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93C47D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CDR Presentation</a:t>
              </a:r>
              <a:endParaRPr sz="1300">
                <a:solidFill>
                  <a:srgbClr val="FFFFFF"/>
                </a:solidFill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20"/>
          <p:cNvSpPr/>
          <p:nvPr/>
        </p:nvSpPr>
        <p:spPr>
          <a:xfrm rot="-711236">
            <a:off x="1334133" y="27796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" name="Google Shape;165;p20"/>
          <p:cNvGrpSpPr/>
          <p:nvPr/>
        </p:nvGrpSpPr>
        <p:grpSpPr>
          <a:xfrm>
            <a:off x="1789875" y="1534472"/>
            <a:ext cx="1712700" cy="1246754"/>
            <a:chOff x="1637475" y="1219942"/>
            <a:chExt cx="1712700" cy="1246754"/>
          </a:xfrm>
        </p:grpSpPr>
        <p:sp>
          <p:nvSpPr>
            <p:cNvPr id="166" name="Google Shape;166;p20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 txBox="1"/>
            <p:nvPr/>
          </p:nvSpPr>
          <p:spPr>
            <a:xfrm>
              <a:off x="2144544" y="1985297"/>
              <a:ext cx="696900" cy="2760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9/2</a:t>
              </a:r>
              <a:endParaRPr b="1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EM Field Generator Delete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93C47D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259675" y="1484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Engineering Specifications</a:t>
            </a:r>
            <a:endParaRPr>
              <a:solidFill>
                <a:srgbClr val="93C47D"/>
              </a:solidFill>
            </a:endParaRPr>
          </a:p>
        </p:txBody>
      </p:sp>
      <p:graphicFrame>
        <p:nvGraphicFramePr>
          <p:cNvPr id="176" name="Google Shape;176;p21"/>
          <p:cNvGraphicFramePr/>
          <p:nvPr/>
        </p:nvGraphicFramePr>
        <p:xfrm>
          <a:off x="65700" y="77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2253150"/>
                <a:gridCol w="2253150"/>
              </a:tblGrid>
              <a:tr h="2350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System Dimensions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 hMerge="1"/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Dimensions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 L: 600 mm x W: 600 mm x D: 600 mm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Weight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 13 kg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2350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Hydroponics System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 hMerge="1"/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Water Pump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≥ 1 Liter per minute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Reservoir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≥ 4 Liters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Water Level Sensor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± 25 mm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2350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Environmental Monitoring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 hMerge="1"/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Temperature Sensor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±2 °C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Humidity Sensor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±5% RH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Light Sensor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 to 100,000 lux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pH Sensor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±0.5 pH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  <a:tr h="2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Color Sensor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±5% Full-Scale Range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177" name="Google Shape;177;p21"/>
          <p:cNvGraphicFramePr/>
          <p:nvPr/>
        </p:nvGraphicFramePr>
        <p:xfrm>
          <a:off x="4637700" y="77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{AA8E6003-A50D-41FE-B3D6-F3FC4C281536}</a:tableStyleId>
              </a:tblPr>
              <a:tblGrid>
                <a:gridCol w="2253150"/>
                <a:gridCol w="2253150"/>
              </a:tblGrid>
              <a:tr h="3104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Growth Stimulation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 hMerge="1"/>
              </a:tr>
              <a:tr h="31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Artificial Sunlight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2,000 to 3,000 lumens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1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Adjustable EMF Emitter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0.1 - 30 Hz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104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Web Application Deployment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 hMerge="1"/>
              </a:tr>
              <a:tr h="31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Cloud Deployment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AWS Lightsail 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48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Database Deployment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MySQL instance using AWS Lightsail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104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AI / ML Data Analysis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 hMerge="1"/>
              </a:tr>
              <a:tr h="31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Speed of response from API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 5000 ms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104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Data Export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 hMerge="1"/>
              </a:tr>
              <a:tr h="31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PCB to Database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 5000 ms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1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Web Application to PCB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 5000 ms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 b="54752" l="47469" r="32799" t="7211"/>
          <a:stretch/>
        </p:blipFill>
        <p:spPr>
          <a:xfrm>
            <a:off x="8258700" y="4228975"/>
            <a:ext cx="885300" cy="921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